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kDP9M6L0wLbYKNeHyJi8PVGMf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-216" y="-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065cd67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g2e065cd67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e065cd67f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2e065cd67f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48b7afd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e48b7afd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4d763a6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g2e4d763a6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e4d763a67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2e4d763a67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e4d763a67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g2e4d763a67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">
  <p:cSld name="Úvod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849314" y="1752259"/>
            <a:ext cx="1051606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849314" y="3247582"/>
            <a:ext cx="10515600" cy="1381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" name="Google Shape;1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30757" y="5020062"/>
            <a:ext cx="989305" cy="1648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314" y="588302"/>
            <a:ext cx="10515600" cy="511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838200" y="1915319"/>
            <a:ext cx="10515600" cy="409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body" idx="1"/>
          </p:nvPr>
        </p:nvSpPr>
        <p:spPr>
          <a:xfrm rot="5400000">
            <a:off x="4050029" y="-1296510"/>
            <a:ext cx="4091942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dt" idx="10"/>
          </p:nvPr>
        </p:nvSpPr>
        <p:spPr>
          <a:xfrm>
            <a:off x="838200" y="621063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915319"/>
            <a:ext cx="10515600" cy="409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" name="Google Shape;8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8200" y="6263783"/>
            <a:ext cx="10515600" cy="925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6"/>
          <p:cNvSpPr txBox="1"/>
          <p:nvPr/>
        </p:nvSpPr>
        <p:spPr>
          <a:xfrm>
            <a:off x="757175" y="6356350"/>
            <a:ext cx="42710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-CZ"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www.cestadomu.cz</a:t>
            </a:r>
            <a:endParaRPr sz="16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6"/>
          <p:cNvSpPr txBox="1"/>
          <p:nvPr/>
        </p:nvSpPr>
        <p:spPr>
          <a:xfrm>
            <a:off x="6909123" y="6356350"/>
            <a:ext cx="452570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s-CZ"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www.umirani.cz</a:t>
            </a:r>
            <a:endParaRPr sz="1600" b="0" i="0" u="none" strike="noStrike" cap="non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"/>
          <p:cNvSpPr txBox="1">
            <a:spLocks noGrp="1"/>
          </p:cNvSpPr>
          <p:nvPr>
            <p:ph type="title"/>
          </p:nvPr>
        </p:nvSpPr>
        <p:spPr>
          <a:xfrm>
            <a:off x="837900" y="2139125"/>
            <a:ext cx="105162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endParaRPr sz="4800" b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cs-CZ" sz="4800" b="0"/>
              <a:t>Kaplan v týmu domácího hospice</a:t>
            </a:r>
            <a:endParaRPr sz="4800"/>
          </a:p>
        </p:txBody>
      </p:sp>
      <p:sp>
        <p:nvSpPr>
          <p:cNvPr id="78" name="Google Shape;78;p1"/>
          <p:cNvSpPr txBox="1"/>
          <p:nvPr/>
        </p:nvSpPr>
        <p:spPr>
          <a:xfrm>
            <a:off x="1023575" y="3284950"/>
            <a:ext cx="10516200" cy="2568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Magdalena Ondrová, Kaplanská </a:t>
            </a:r>
            <a:r>
              <a:rPr lang="cs-CZ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konference 2024</a:t>
            </a:r>
            <a:r>
              <a:rPr lang="cs-CZ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cs-CZ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Praha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>
            <a:spLocks noGrp="1"/>
          </p:cNvSpPr>
          <p:nvPr>
            <p:ph type="title"/>
          </p:nvPr>
        </p:nvSpPr>
        <p:spPr>
          <a:xfrm>
            <a:off x="838200" y="357810"/>
            <a:ext cx="8582100" cy="1049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41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000" b="1"/>
              <a:t>východiska mé reflexe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4100" b="1"/>
          </a:p>
        </p:txBody>
      </p:sp>
      <p:sp>
        <p:nvSpPr>
          <p:cNvPr id="84" name="Google Shape;84;p2"/>
          <p:cNvSpPr txBox="1">
            <a:spLocks noGrp="1"/>
          </p:cNvSpPr>
          <p:nvPr>
            <p:ph type="body" idx="1"/>
          </p:nvPr>
        </p:nvSpPr>
        <p:spPr>
          <a:xfrm>
            <a:off x="838200" y="1669774"/>
            <a:ext cx="10515600" cy="47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5318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49724"/>
              <a:buFont typeface="Calibri"/>
              <a:buChar char="•"/>
            </a:pPr>
            <a:r>
              <a:rPr lang="cs-CZ" sz="6515" b="1"/>
              <a:t>jsem součástí podpůrného týmu </a:t>
            </a:r>
            <a:r>
              <a:rPr lang="cs-CZ" sz="6115"/>
              <a:t>(psychosociální pracovníci + duchovní)</a:t>
            </a:r>
            <a:endParaRPr sz="6115"/>
          </a:p>
          <a:p>
            <a:pPr marL="914400" lvl="1" indent="-442197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•"/>
            </a:pPr>
            <a:r>
              <a:rPr lang="cs-CZ" sz="6115"/>
              <a:t>péče o pacienty a pečující, pozůstalé, pacienty na lůžkách ODSL, tým</a:t>
            </a:r>
            <a:endParaRPr sz="6115"/>
          </a:p>
          <a:p>
            <a:pPr marL="45720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29431"/>
              <a:buNone/>
            </a:pPr>
            <a:endParaRPr sz="6115"/>
          </a:p>
          <a:p>
            <a:pPr marL="457200" lvl="0" indent="-455023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4475"/>
              <a:buFont typeface="Calibri"/>
              <a:buChar char="•"/>
            </a:pPr>
            <a:r>
              <a:rPr lang="cs-CZ" sz="6515" b="1"/>
              <a:t>kaplanská práce vnímaná kolegy jako chtěná a rovnocenná součást služeb Cesty domů</a:t>
            </a:r>
            <a:endParaRPr sz="6515" b="1"/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56250"/>
              <a:buNone/>
            </a:pPr>
            <a:endParaRPr sz="32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85" name="Google Shape;85;p2"/>
          <p:cNvCxnSpPr/>
          <p:nvPr/>
        </p:nvCxnSpPr>
        <p:spPr>
          <a:xfrm rot="10800000" flipH="1">
            <a:off x="673629" y="153776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title"/>
          </p:nvPr>
        </p:nvSpPr>
        <p:spPr>
          <a:xfrm>
            <a:off x="838200" y="585475"/>
            <a:ext cx="8562300" cy="8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000" b="1"/>
              <a:t>kaplanské 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91" name="Google Shape;91;p3"/>
          <p:cNvSpPr txBox="1">
            <a:spLocks noGrp="1"/>
          </p:cNvSpPr>
          <p:nvPr>
            <p:ph type="body" idx="1"/>
          </p:nvPr>
        </p:nvSpPr>
        <p:spPr>
          <a:xfrm>
            <a:off x="838200" y="1663429"/>
            <a:ext cx="10515600" cy="476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3096" b="1"/>
              <a:t>všechny roviny farářské práce </a:t>
            </a:r>
            <a:endParaRPr sz="3096" b="1"/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9"/>
              <a:buNone/>
            </a:pPr>
            <a:r>
              <a:rPr lang="cs-CZ" sz="3276"/>
              <a:t>(</a:t>
            </a:r>
            <a:r>
              <a:rPr lang="cs-CZ" sz="3333"/>
              <a:t>svátostná, bohoslužebná, pastorační, katechetická, interpretační, symbolická, ekumenická</a:t>
            </a:r>
            <a:r>
              <a:rPr lang="cs-CZ" sz="3276"/>
              <a:t>)</a:t>
            </a:r>
            <a:endParaRPr sz="3276"/>
          </a:p>
          <a:p>
            <a:pPr marL="9144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9"/>
              <a:buNone/>
            </a:pPr>
            <a:r>
              <a:rPr lang="cs-CZ" sz="2718"/>
              <a:t>rozhovor, duchovní rozhovor, duchovní provázení, modlitba, čtení a interpretace biblického textu, požehnání, pomazání, svátosti, kazuálie (svatby, pohřby, křest)</a:t>
            </a:r>
            <a:endParaRPr sz="4318"/>
          </a:p>
          <a:p>
            <a:pPr marL="13716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440"/>
              <a:buNone/>
            </a:pPr>
            <a:r>
              <a:rPr lang="cs-CZ" sz="2878" b="1"/>
              <a:t>- kromě starosti o pravověří</a:t>
            </a:r>
            <a:endParaRPr sz="1205" b="1"/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9"/>
              <a:buFont typeface="Arial"/>
              <a:buNone/>
            </a:pPr>
            <a:r>
              <a:rPr lang="cs-CZ" sz="3040"/>
              <a:t>kaplan je ten, kdo má čas na rozhovor, naslouchání, atd…</a:t>
            </a:r>
            <a:endParaRPr sz="3040"/>
          </a:p>
          <a:p>
            <a:pPr marL="457200" lvl="0" indent="-228600" algn="l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</a:pPr>
            <a:endParaRPr sz="1120"/>
          </a:p>
        </p:txBody>
      </p:sp>
      <p:cxnSp>
        <p:nvCxnSpPr>
          <p:cNvPr id="92" name="Google Shape;92;p3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3"/>
          <p:cNvSpPr txBox="1"/>
          <p:nvPr/>
        </p:nvSpPr>
        <p:spPr>
          <a:xfrm>
            <a:off x="-660175" y="6119000"/>
            <a:ext cx="5675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e065cd67f6_0_0"/>
          <p:cNvSpPr txBox="1">
            <a:spLocks noGrp="1"/>
          </p:cNvSpPr>
          <p:nvPr>
            <p:ph type="title"/>
          </p:nvPr>
        </p:nvSpPr>
        <p:spPr>
          <a:xfrm>
            <a:off x="878900" y="585475"/>
            <a:ext cx="8562300" cy="8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000" b="1"/>
              <a:t>psychosociální 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99" name="Google Shape;99;g2e065cd67f6_0_0"/>
          <p:cNvSpPr txBox="1">
            <a:spLocks noGrp="1"/>
          </p:cNvSpPr>
          <p:nvPr>
            <p:ph type="body" idx="1"/>
          </p:nvPr>
        </p:nvSpPr>
        <p:spPr>
          <a:xfrm>
            <a:off x="838200" y="1663429"/>
            <a:ext cx="10515600" cy="4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-5177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8215"/>
              <a:t>představení služeb hospice, smlouva s CD</a:t>
            </a:r>
            <a:endParaRPr sz="18215"/>
          </a:p>
          <a:p>
            <a:pPr marL="457200" lvl="0" indent="-5177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8215"/>
              <a:t>sociální podpora od státu, nadací, zprostředkování právní pomoci</a:t>
            </a:r>
            <a:endParaRPr sz="18215"/>
          </a:p>
          <a:p>
            <a:pPr marL="457200" lvl="0" indent="-5177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8215"/>
              <a:t>žádosti do lůžkových hospiců </a:t>
            </a:r>
            <a:endParaRPr sz="18215"/>
          </a:p>
          <a:p>
            <a:pPr marL="457200" lvl="0" indent="-5177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8215"/>
              <a:t>podpůrný rozhovor, psychická podpora</a:t>
            </a:r>
            <a:endParaRPr sz="22215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00" name="Google Shape;100;g2e065cd67f6_0_0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065cd67f6_0_6"/>
          <p:cNvSpPr txBox="1">
            <a:spLocks noGrp="1"/>
          </p:cNvSpPr>
          <p:nvPr>
            <p:ph type="title"/>
          </p:nvPr>
        </p:nvSpPr>
        <p:spPr>
          <a:xfrm>
            <a:off x="838200" y="585475"/>
            <a:ext cx="8562300" cy="8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000" b="1"/>
              <a:t>protíná se /společné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106" name="Google Shape;106;g2e065cd67f6_0_6"/>
          <p:cNvSpPr txBox="1">
            <a:spLocks noGrp="1"/>
          </p:cNvSpPr>
          <p:nvPr>
            <p:ph type="body" idx="1"/>
          </p:nvPr>
        </p:nvSpPr>
        <p:spPr>
          <a:xfrm>
            <a:off x="838200" y="2129975"/>
            <a:ext cx="10515600" cy="3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357"/>
              <a:t>podpůrný rozhovor, provázení</a:t>
            </a:r>
            <a:endParaRPr sz="19357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357"/>
              <a:t>pomezí psycho/duchovní </a:t>
            </a:r>
            <a:endParaRPr sz="19357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357"/>
              <a:t>péče o duši</a:t>
            </a:r>
            <a:endParaRPr sz="19357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357"/>
              <a:t>zájem o člověka v jeho celistvosti</a:t>
            </a:r>
            <a:endParaRPr sz="14026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07" name="Google Shape;107;g2e065cd67f6_0_6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48b7afdce_0_0"/>
          <p:cNvSpPr txBox="1">
            <a:spLocks noGrp="1"/>
          </p:cNvSpPr>
          <p:nvPr>
            <p:ph type="title"/>
          </p:nvPr>
        </p:nvSpPr>
        <p:spPr>
          <a:xfrm>
            <a:off x="838200" y="585475"/>
            <a:ext cx="85623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443" b="1"/>
              <a:t>dovednosti</a:t>
            </a:r>
            <a:r>
              <a:rPr lang="cs-CZ" sz="5000" b="1"/>
              <a:t> 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113" name="Google Shape;113;g2e48b7afdce_0_0"/>
          <p:cNvSpPr txBox="1">
            <a:spLocks noGrp="1"/>
          </p:cNvSpPr>
          <p:nvPr>
            <p:ph type="body" idx="1"/>
          </p:nvPr>
        </p:nvSpPr>
        <p:spPr>
          <a:xfrm>
            <a:off x="838200" y="1557250"/>
            <a:ext cx="10515600" cy="50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11000"/>
              <a:t>ne pouze kaplanské</a:t>
            </a:r>
            <a:endParaRPr sz="11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aktivní naslouchání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důvěra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respekt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doprovázení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hledání naděje, smyslu, odpuštění, smíření, usmíření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pochopení pro spirituální nouzi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připustit, že není vždycky řešení</a:t>
            </a:r>
            <a:endParaRPr sz="13400"/>
          </a:p>
          <a:p>
            <a:pPr marL="457200" lvl="0" indent="-441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3400"/>
              <a:t>schopnost sebereflexe</a:t>
            </a:r>
            <a:endParaRPr sz="134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14" name="Google Shape;114;g2e48b7afdce_0_0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4d763a677_0_0"/>
          <p:cNvSpPr txBox="1">
            <a:spLocks noGrp="1"/>
          </p:cNvSpPr>
          <p:nvPr>
            <p:ph type="title"/>
          </p:nvPr>
        </p:nvSpPr>
        <p:spPr>
          <a:xfrm>
            <a:off x="838200" y="585475"/>
            <a:ext cx="85623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5043" b="1"/>
              <a:t>kaplanské nástroje</a:t>
            </a:r>
            <a:endParaRPr sz="46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120" name="Google Shape;120;g2e4d763a677_0_0"/>
          <p:cNvSpPr txBox="1">
            <a:spLocks noGrp="1"/>
          </p:cNvSpPr>
          <p:nvPr>
            <p:ph type="body" idx="1"/>
          </p:nvPr>
        </p:nvSpPr>
        <p:spPr>
          <a:xfrm>
            <a:off x="838200" y="1663425"/>
            <a:ext cx="10515600" cy="3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/>
          </a:p>
          <a:p>
            <a:pPr marL="457200" lvl="0" indent="-47258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5369"/>
              <a:t>teologické vzdělání a orientace v oblasti spirituality</a:t>
            </a:r>
            <a:endParaRPr sz="15369"/>
          </a:p>
          <a:p>
            <a:pPr marL="457200" lvl="0" indent="-47258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5369"/>
              <a:t>farářská zkušenost </a:t>
            </a:r>
            <a:endParaRPr sz="15369"/>
          </a:p>
          <a:p>
            <a:pPr marL="457200" lvl="0" indent="-47258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5369"/>
              <a:t>schopnost reflexe spirituality klientů</a:t>
            </a:r>
            <a:endParaRPr sz="15369"/>
          </a:p>
          <a:p>
            <a:pPr marL="457200" lvl="0" indent="-47258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5369"/>
              <a:t>hermeneutická a interpretační zdatnost</a:t>
            </a:r>
            <a:endParaRPr sz="15369"/>
          </a:p>
          <a:p>
            <a:pPr marL="457200" lvl="0" indent="-47258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cs-CZ" sz="15369"/>
              <a:t>víra, modlitba, Písmo, svátosti, rituály, symboly</a:t>
            </a:r>
            <a:endParaRPr sz="24969"/>
          </a:p>
          <a:p>
            <a:pPr marL="45720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cs-CZ" sz="17143" b="1"/>
              <a:t>a role</a:t>
            </a:r>
            <a:endParaRPr sz="187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21" name="Google Shape;121;g2e4d763a677_0_0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e4d763a677_0_6"/>
          <p:cNvSpPr txBox="1">
            <a:spLocks noGrp="1"/>
          </p:cNvSpPr>
          <p:nvPr>
            <p:ph type="title"/>
          </p:nvPr>
        </p:nvSpPr>
        <p:spPr>
          <a:xfrm>
            <a:off x="899250" y="585475"/>
            <a:ext cx="85623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5043" b="1"/>
              <a:t>kaplanské zdroje</a:t>
            </a:r>
            <a:endParaRPr sz="46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127" name="Google Shape;127;g2e4d763a677_0_6"/>
          <p:cNvSpPr txBox="1">
            <a:spLocks noGrp="1"/>
          </p:cNvSpPr>
          <p:nvPr>
            <p:ph type="body" idx="1"/>
          </p:nvPr>
        </p:nvSpPr>
        <p:spPr>
          <a:xfrm>
            <a:off x="838200" y="1663425"/>
            <a:ext cx="10515600" cy="3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/>
          </a:p>
          <a:p>
            <a:pPr marL="457200" lvl="0" indent="-517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8200"/>
              <a:t>vlastní víra/spiritualita a její zakotvení</a:t>
            </a:r>
            <a:endParaRPr sz="18200"/>
          </a:p>
          <a:p>
            <a:pPr marL="457200" lvl="0" indent="-517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8200"/>
              <a:t>vědět o svých hranicích, umět je rozpoznat (kompetenční, osobnostní)</a:t>
            </a:r>
            <a:endParaRPr sz="18200"/>
          </a:p>
          <a:p>
            <a:pPr marL="457200" lvl="0" indent="-517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cs-CZ" sz="18200"/>
              <a:t>sebepéče</a:t>
            </a:r>
            <a:endParaRPr sz="182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7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28" name="Google Shape;128;g2e4d763a677_0_6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4d763a677_0_12"/>
          <p:cNvSpPr txBox="1">
            <a:spLocks noGrp="1"/>
          </p:cNvSpPr>
          <p:nvPr>
            <p:ph type="title"/>
          </p:nvPr>
        </p:nvSpPr>
        <p:spPr>
          <a:xfrm>
            <a:off x="838200" y="585475"/>
            <a:ext cx="85623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3900" b="1"/>
          </a:p>
          <a:p>
            <a:pPr marL="50800" marR="508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cs-CZ" sz="5000" b="1"/>
              <a:t>předpoklady dobré spolupráce </a:t>
            </a:r>
            <a:endParaRPr sz="5000" b="1"/>
          </a:p>
          <a:p>
            <a:pPr marL="0" lvl="0" indent="45720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</a:pPr>
            <a:endParaRPr sz="3900" b="1"/>
          </a:p>
        </p:txBody>
      </p:sp>
      <p:sp>
        <p:nvSpPr>
          <p:cNvPr id="134" name="Google Shape;134;g2e4d763a677_0_12"/>
          <p:cNvSpPr txBox="1">
            <a:spLocks noGrp="1"/>
          </p:cNvSpPr>
          <p:nvPr>
            <p:ph type="body" idx="1"/>
          </p:nvPr>
        </p:nvSpPr>
        <p:spPr>
          <a:xfrm>
            <a:off x="838200" y="1663429"/>
            <a:ext cx="10515600" cy="4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13119"/>
              <a:t>může to fungovat když….</a:t>
            </a:r>
            <a:endParaRPr sz="13119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vím, co je moje a co už ne</a:t>
            </a:r>
            <a:endParaRPr sz="126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to, co není moje, mám komu předat</a:t>
            </a:r>
            <a:endParaRPr sz="126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nesoupeřím, ale spolupracuji</a:t>
            </a:r>
            <a:endParaRPr sz="126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cením si práce kolegů a můžu se spolehnout na to, že kolegové si cení mé práce i role</a:t>
            </a:r>
            <a:endParaRPr sz="126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možnost spoléhat se na dobré zacházení s informacemi o pacientech a jejich sdílení</a:t>
            </a:r>
            <a:endParaRPr sz="12619"/>
          </a:p>
          <a:p>
            <a:pPr marL="914400" lvl="0" indent="-428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cs-CZ" sz="12619"/>
              <a:t>můžeme si vzájemně důvěřovat</a:t>
            </a:r>
            <a:endParaRPr sz="19419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900" b="1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64171"/>
              <a:buNone/>
            </a:pPr>
            <a:endParaRPr sz="5100"/>
          </a:p>
          <a:p>
            <a: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257142"/>
              <a:buNone/>
            </a:pPr>
            <a:endParaRPr/>
          </a:p>
        </p:txBody>
      </p:sp>
      <p:cxnSp>
        <p:nvCxnSpPr>
          <p:cNvPr id="135" name="Google Shape;135;g2e4d763a677_0_12"/>
          <p:cNvCxnSpPr/>
          <p:nvPr/>
        </p:nvCxnSpPr>
        <p:spPr>
          <a:xfrm rot="10800000" flipH="1">
            <a:off x="649775" y="1474150"/>
            <a:ext cx="10702800" cy="8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/>
        </p:nvSpPr>
        <p:spPr>
          <a:xfrm>
            <a:off x="1120852" y="2205180"/>
            <a:ext cx="10516200" cy="37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5" descr="advent22_2(1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851" y="1855076"/>
            <a:ext cx="4197099" cy="3147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 descr="PHOTO-2023-09-20-10-27-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2671" y="2417950"/>
            <a:ext cx="3330026" cy="44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PresentationFormat>Vlastní</PresentationFormat>
  <Paragraphs>94</Paragraphs>
  <Slides>10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Custom Design</vt:lpstr>
      <vt:lpstr> Kaplan v týmu domácího hospice</vt:lpstr>
      <vt:lpstr> východiska mé reflexe </vt:lpstr>
      <vt:lpstr> kaplanské  </vt:lpstr>
      <vt:lpstr> psychosociální  </vt:lpstr>
      <vt:lpstr> protíná se /společné </vt:lpstr>
      <vt:lpstr> dovednosti  </vt:lpstr>
      <vt:lpstr> kaplanské nástroje </vt:lpstr>
      <vt:lpstr> kaplanské zdroje </vt:lpstr>
      <vt:lpstr> předpoklady dobré spolupráce  </vt:lpstr>
      <vt:lpstr>Snímek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Kaplan v týmu domácího hospice</dc:title>
  <dc:creator>Mg</dc:creator>
  <cp:lastModifiedBy>Mg</cp:lastModifiedBy>
  <cp:revision>1</cp:revision>
  <dcterms:modified xsi:type="dcterms:W3CDTF">2024-06-14T21:04:01Z</dcterms:modified>
</cp:coreProperties>
</file>